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8" r:id="rId3"/>
    <p:sldId id="281" r:id="rId4"/>
    <p:sldId id="282" r:id="rId5"/>
    <p:sldId id="283" r:id="rId6"/>
    <p:sldId id="315" r:id="rId7"/>
    <p:sldId id="276" r:id="rId8"/>
    <p:sldId id="296" r:id="rId9"/>
    <p:sldId id="293" r:id="rId10"/>
    <p:sldId id="312" r:id="rId11"/>
    <p:sldId id="299" r:id="rId12"/>
    <p:sldId id="277" r:id="rId13"/>
    <p:sldId id="300" r:id="rId14"/>
    <p:sldId id="305" r:id="rId15"/>
    <p:sldId id="279" r:id="rId16"/>
    <p:sldId id="304" r:id="rId17"/>
    <p:sldId id="280" r:id="rId18"/>
    <p:sldId id="307" r:id="rId19"/>
    <p:sldId id="309" r:id="rId20"/>
    <p:sldId id="278" r:id="rId21"/>
  </p:sldIdLst>
  <p:sldSz cx="9144000" cy="6858000" type="screen4x3"/>
  <p:notesSz cx="6888163" cy="10017125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7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02075" y="0"/>
            <a:ext cx="2984500" cy="501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C85F37-2260-4943-8812-466178E71DBA}" type="datetimeFigureOut">
              <a:rPr lang="es-ES" smtClean="0"/>
              <a:t>08/08/2018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514047"/>
            <a:ext cx="2984500" cy="501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02075" y="9514047"/>
            <a:ext cx="2984500" cy="501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3292F0-66C5-423B-8F6D-39C0E9B940A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701397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84871" cy="500856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01699" y="1"/>
            <a:ext cx="2984871" cy="500856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9538CBE5-39FF-46F3-B0A1-8116749C9940}" type="datetimeFigureOut">
              <a:rPr lang="es-ES" smtClean="0"/>
              <a:t>08/08/2018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6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8817" y="4758135"/>
            <a:ext cx="5510530" cy="4507706"/>
          </a:xfrm>
          <a:prstGeom prst="rect">
            <a:avLst/>
          </a:prstGeom>
        </p:spPr>
        <p:txBody>
          <a:bodyPr vert="horz" lIns="96616" tIns="48308" rIns="96616" bIns="48308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1" y="9514531"/>
            <a:ext cx="2984871" cy="500856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01699" y="9514531"/>
            <a:ext cx="2984871" cy="500856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932E98CF-3C4D-45A9-B419-92A30250E83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979058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B419C-CF44-48C1-8E7A-5C759D7D2514}" type="datetime1">
              <a:rPr lang="es-ES" smtClean="0"/>
              <a:t>08/08/2018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3BD0D-B9B7-4C8D-93D0-ACBF1A08C0F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83758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BB6D9-E17F-4F9A-B3D0-731522928372}" type="datetime1">
              <a:rPr lang="es-ES" smtClean="0"/>
              <a:t>08/08/2018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3BD0D-B9B7-4C8D-93D0-ACBF1A08C0F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85663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9D9BF-9C1F-49DE-9A84-752A63FB8707}" type="datetime1">
              <a:rPr lang="es-ES" smtClean="0"/>
              <a:t>08/08/2018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3BD0D-B9B7-4C8D-93D0-ACBF1A08C0F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13376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A7851-6E5F-4D1F-ACD1-3BAD7A6BC77A}" type="datetime1">
              <a:rPr lang="es-ES" smtClean="0"/>
              <a:t>08/08/2018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3BD0D-B9B7-4C8D-93D0-ACBF1A08C0F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94800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85491-7D60-4308-AFC6-72B22EF3F5AB}" type="datetime1">
              <a:rPr lang="es-ES" smtClean="0"/>
              <a:t>08/08/2018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3BD0D-B9B7-4C8D-93D0-ACBF1A08C0F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93025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88FC9-B5A5-43EB-A76C-3E74DBFFB642}" type="datetime1">
              <a:rPr lang="es-ES" smtClean="0"/>
              <a:t>08/08/2018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3BD0D-B9B7-4C8D-93D0-ACBF1A08C0F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51385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A470C-A801-45A5-9985-07216118B40D}" type="datetime1">
              <a:rPr lang="es-ES" smtClean="0"/>
              <a:t>08/08/2018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3BD0D-B9B7-4C8D-93D0-ACBF1A08C0F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03788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F98D-6501-4E06-B176-90ABEEF909DF}" type="datetime1">
              <a:rPr lang="es-ES" smtClean="0"/>
              <a:t>08/08/2018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3BD0D-B9B7-4C8D-93D0-ACBF1A08C0F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88139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77EF2-EDDE-461E-909B-559B46A40D99}" type="datetime1">
              <a:rPr lang="es-ES" smtClean="0"/>
              <a:t>08/08/2018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3BD0D-B9B7-4C8D-93D0-ACBF1A08C0F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48727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98CF2-B302-4576-BA80-B7EBCCB34C0B}" type="datetime1">
              <a:rPr lang="es-ES" smtClean="0"/>
              <a:t>08/08/2018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3BD0D-B9B7-4C8D-93D0-ACBF1A08C0F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738184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EED05-2EF5-4DB6-92CF-A3F97D2B156A}" type="datetime1">
              <a:rPr lang="es-ES" smtClean="0"/>
              <a:t>08/08/2018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3BD0D-B9B7-4C8D-93D0-ACBF1A08C0F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95502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CE8518-C1DF-4640-AD8A-5994D310EAAB}" type="datetime1">
              <a:rPr lang="es-ES" smtClean="0"/>
              <a:t>08/08/2018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A3BD0D-B9B7-4C8D-93D0-ACBF1A08C0F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12624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628801"/>
            <a:ext cx="7774632" cy="1971650"/>
          </a:xfrm>
        </p:spPr>
        <p:txBody>
          <a:bodyPr>
            <a:normAutofit fontScale="90000"/>
          </a:bodyPr>
          <a:lstStyle/>
          <a:p>
            <a:r>
              <a:rPr lang="es-SV" b="1" dirty="0"/>
              <a:t>PERSPECTIVAS DEL SECTOR: Situación de la construcción en el país, y en la provincia en particular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tx1"/>
                </a:solidFill>
              </a:rPr>
              <a:t>Gerardo Alonso Schwarz</a:t>
            </a:r>
          </a:p>
          <a:p>
            <a:r>
              <a:rPr lang="es-ES" sz="2000" dirty="0" smtClean="0">
                <a:solidFill>
                  <a:schemeClr val="tx1"/>
                </a:solidFill>
              </a:rPr>
              <a:t>Posadas – Misiones</a:t>
            </a:r>
          </a:p>
          <a:p>
            <a:r>
              <a:rPr lang="es-ES" sz="2000" dirty="0" smtClean="0">
                <a:solidFill>
                  <a:schemeClr val="tx1"/>
                </a:solidFill>
              </a:rPr>
              <a:t>10 de agosto de 2018</a:t>
            </a:r>
            <a:endParaRPr lang="es-ES" sz="2000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95802"/>
            <a:ext cx="2123729" cy="8967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16632"/>
            <a:ext cx="6876256" cy="8759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95709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Empleo Generado por </a:t>
            </a:r>
            <a:r>
              <a:rPr lang="es-ES" dirty="0" smtClean="0"/>
              <a:t>las </a:t>
            </a:r>
            <a:r>
              <a:rPr lang="es-ES" dirty="0" smtClean="0"/>
              <a:t>Principales Ramas de Actividad - Misiones</a:t>
            </a:r>
            <a:endParaRPr lang="es-ES" dirty="0"/>
          </a:p>
        </p:txBody>
      </p:sp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541" y="1330713"/>
            <a:ext cx="8649720" cy="51946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3BD0D-B9B7-4C8D-93D0-ACBF1A08C0F9}" type="slidenum">
              <a:rPr lang="es-ES" smtClean="0"/>
              <a:t>10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02909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3BD0D-B9B7-4C8D-93D0-ACBF1A08C0F9}" type="slidenum">
              <a:rPr lang="es-ES" smtClean="0"/>
              <a:t>11</a:t>
            </a:fld>
            <a:endParaRPr lang="es-E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5456"/>
            <a:ext cx="8807437" cy="62018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941168"/>
            <a:ext cx="8892480" cy="18336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871" y="2636912"/>
            <a:ext cx="4047283" cy="21632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23446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dirty="0" smtClean="0"/>
              <a:t>Licitaciones de Obras Públicas</a:t>
            </a: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3BD0D-B9B7-4C8D-93D0-ACBF1A08C0F9}" type="slidenum">
              <a:rPr lang="es-ES" smtClean="0"/>
              <a:t>12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97881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52438"/>
            <a:ext cx="8064896" cy="6059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8878" y="5926394"/>
            <a:ext cx="7534275" cy="20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3BD0D-B9B7-4C8D-93D0-ACBF1A08C0F9}" type="slidenum">
              <a:rPr lang="es-ES" smtClean="0"/>
              <a:t>13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34677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45195"/>
            <a:ext cx="8136903" cy="6627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865" y="6378812"/>
            <a:ext cx="7534275" cy="20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3BD0D-B9B7-4C8D-93D0-ACBF1A08C0F9}" type="slidenum">
              <a:rPr lang="es-ES" smtClean="0"/>
              <a:t>14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82029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s-SV" dirty="0" smtClean="0"/>
              <a:t>Pequeñas y Medianas Empresas de la Construcción</a:t>
            </a:r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3BD0D-B9B7-4C8D-93D0-ACBF1A08C0F9}" type="slidenum">
              <a:rPr lang="es-ES" smtClean="0"/>
              <a:t>15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02050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D5121A7D-53FF-4632-A585-4175758963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576" y="1124744"/>
            <a:ext cx="7605824" cy="511426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</p:pic>
      <p:sp>
        <p:nvSpPr>
          <p:cNvPr id="3" name="1 Título"/>
          <p:cNvSpPr>
            <a:spLocks noGrp="1"/>
          </p:cNvSpPr>
          <p:nvPr>
            <p:ph type="title"/>
          </p:nvPr>
        </p:nvSpPr>
        <p:spPr>
          <a:xfrm>
            <a:off x="179512" y="44624"/>
            <a:ext cx="8892480" cy="936104"/>
          </a:xfrm>
        </p:spPr>
        <p:txBody>
          <a:bodyPr>
            <a:noAutofit/>
          </a:bodyPr>
          <a:lstStyle/>
          <a:p>
            <a:r>
              <a:rPr lang="es-ES" sz="3200" b="1" dirty="0">
                <a:solidFill>
                  <a:schemeClr val="tx1"/>
                </a:solidFill>
              </a:rPr>
              <a:t>Empresas Inscriptas en el Registro de Constructores de la Provincia de Misiones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245658" y="6469196"/>
            <a:ext cx="7920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Fuente: Subsecretaría de Obras y Ss. Públicos de Misiones</a:t>
            </a:r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3BD0D-B9B7-4C8D-93D0-ACBF1A08C0F9}" type="slidenum">
              <a:rPr lang="es-ES" smtClean="0"/>
              <a:t>16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56513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s-SV" dirty="0" smtClean="0"/>
              <a:t>Proyecto de Presupuesto Nacional 2018 y 2019 (informe de avance)</a:t>
            </a:r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3BD0D-B9B7-4C8D-93D0-ACBF1A08C0F9}" type="slidenum">
              <a:rPr lang="es-ES" smtClean="0"/>
              <a:t>17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02687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584" y="1268760"/>
            <a:ext cx="7600452" cy="5416595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125760"/>
            <a:ext cx="9144000" cy="1143000"/>
          </a:xfrm>
        </p:spPr>
        <p:txBody>
          <a:bodyPr vert="horz" anchor="ctr">
            <a:noAutofit/>
          </a:bodyPr>
          <a:lstStyle/>
          <a:p>
            <a:pPr algn="ctr"/>
            <a:r>
              <a:rPr lang="es-SV" sz="3600" b="1" dirty="0">
                <a:solidFill>
                  <a:schemeClr val="tx1"/>
                </a:solidFill>
              </a:rPr>
              <a:t>Participación de las Provincias en los Proyectos Infraestructura Nación </a:t>
            </a:r>
            <a:r>
              <a:rPr lang="es-SV" sz="3600" b="1" dirty="0" smtClean="0">
                <a:solidFill>
                  <a:schemeClr val="tx1"/>
                </a:solidFill>
              </a:rPr>
              <a:t>– Presupuesto 2018</a:t>
            </a:r>
            <a:endParaRPr lang="es-SV" sz="3600" b="1" dirty="0">
              <a:solidFill>
                <a:schemeClr val="tx1"/>
              </a:solidFill>
            </a:endParaRPr>
          </a:p>
        </p:txBody>
      </p:sp>
      <p:cxnSp>
        <p:nvCxnSpPr>
          <p:cNvPr id="8" name="Conector recto de flecha 7"/>
          <p:cNvCxnSpPr/>
          <p:nvPr/>
        </p:nvCxnSpPr>
        <p:spPr>
          <a:xfrm flipH="1">
            <a:off x="5327187" y="3163230"/>
            <a:ext cx="648072" cy="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cto de flecha 9"/>
          <p:cNvCxnSpPr/>
          <p:nvPr/>
        </p:nvCxnSpPr>
        <p:spPr>
          <a:xfrm flipH="1">
            <a:off x="5370704" y="3451262"/>
            <a:ext cx="648072" cy="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ángulo 6"/>
          <p:cNvSpPr/>
          <p:nvPr/>
        </p:nvSpPr>
        <p:spPr>
          <a:xfrm>
            <a:off x="3064760" y="3869813"/>
            <a:ext cx="2916324" cy="27890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3" name="CuadroTexto 12"/>
          <p:cNvSpPr txBox="1"/>
          <p:nvPr/>
        </p:nvSpPr>
        <p:spPr>
          <a:xfrm>
            <a:off x="6050359" y="3319890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N° 11</a:t>
            </a:r>
          </a:p>
        </p:txBody>
      </p:sp>
      <p:sp>
        <p:nvSpPr>
          <p:cNvPr id="14" name="CuadroTexto 13"/>
          <p:cNvSpPr txBox="1"/>
          <p:nvPr/>
        </p:nvSpPr>
        <p:spPr>
          <a:xfrm>
            <a:off x="6058415" y="2935206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N° 10</a:t>
            </a:r>
          </a:p>
        </p:txBody>
      </p:sp>
      <p:sp>
        <p:nvSpPr>
          <p:cNvPr id="15" name="CuadroTexto 14"/>
          <p:cNvSpPr txBox="1"/>
          <p:nvPr/>
        </p:nvSpPr>
        <p:spPr>
          <a:xfrm>
            <a:off x="6824815" y="3806516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N° 14</a:t>
            </a:r>
          </a:p>
        </p:txBody>
      </p:sp>
      <p:cxnSp>
        <p:nvCxnSpPr>
          <p:cNvPr id="16" name="Conector recto de flecha 15"/>
          <p:cNvCxnSpPr/>
          <p:nvPr/>
        </p:nvCxnSpPr>
        <p:spPr>
          <a:xfrm flipH="1">
            <a:off x="6176743" y="3993075"/>
            <a:ext cx="648072" cy="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cto de flecha 20">
            <a:extLst>
              <a:ext uri="{FF2B5EF4-FFF2-40B4-BE49-F238E27FC236}">
                <a16:creationId xmlns:a16="http://schemas.microsoft.com/office/drawing/2014/main" xmlns="" id="{929ED5BE-C4DD-4185-8414-348E9A77BE91}"/>
              </a:ext>
            </a:extLst>
          </p:cNvPr>
          <p:cNvCxnSpPr/>
          <p:nvPr/>
        </p:nvCxnSpPr>
        <p:spPr>
          <a:xfrm flipH="1">
            <a:off x="5292080" y="5357655"/>
            <a:ext cx="648072" cy="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uadroTexto 21">
            <a:extLst>
              <a:ext uri="{FF2B5EF4-FFF2-40B4-BE49-F238E27FC236}">
                <a16:creationId xmlns:a16="http://schemas.microsoft.com/office/drawing/2014/main" xmlns="" id="{DEE471E6-64BA-43A9-8D43-DEB2F4BDE948}"/>
              </a:ext>
            </a:extLst>
          </p:cNvPr>
          <p:cNvSpPr txBox="1"/>
          <p:nvPr/>
        </p:nvSpPr>
        <p:spPr>
          <a:xfrm>
            <a:off x="5886135" y="5147900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N°</a:t>
            </a:r>
            <a:r>
              <a:rPr lang="es-A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20</a:t>
            </a: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3BD0D-B9B7-4C8D-93D0-ACBF1A08C0F9}" type="slidenum">
              <a:rPr lang="es-ES" smtClean="0"/>
              <a:t>18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74427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3" grpId="0"/>
      <p:bldP spid="14" grpId="0"/>
      <p:bldP spid="15" grpId="0"/>
      <p:bldP spid="2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 txBox="1">
            <a:spLocks/>
          </p:cNvSpPr>
          <p:nvPr/>
        </p:nvSpPr>
        <p:spPr>
          <a:xfrm>
            <a:off x="475259" y="80043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spcBef>
                <a:spcPct val="0"/>
              </a:spcBef>
              <a:buNone/>
              <a:defRPr sz="3600" b="1">
                <a:latin typeface="+mj-lt"/>
                <a:ea typeface="+mj-ea"/>
                <a:cs typeface="+mj-cs"/>
              </a:defRPr>
            </a:lvl1pPr>
          </a:lstStyle>
          <a:p>
            <a:r>
              <a:rPr lang="es-SV" dirty="0"/>
              <a:t>Gasto en Proyectos de Infraestructura por Habitante. Presupuesto 2018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7" y="1412775"/>
            <a:ext cx="7560841" cy="504056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</p:pic>
      <p:cxnSp>
        <p:nvCxnSpPr>
          <p:cNvPr id="7" name="Conector recto de flecha 6"/>
          <p:cNvCxnSpPr/>
          <p:nvPr/>
        </p:nvCxnSpPr>
        <p:spPr>
          <a:xfrm flipH="1">
            <a:off x="5982976" y="3583199"/>
            <a:ext cx="648072" cy="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cto de flecha 7"/>
          <p:cNvCxnSpPr/>
          <p:nvPr/>
        </p:nvCxnSpPr>
        <p:spPr>
          <a:xfrm flipH="1">
            <a:off x="5868143" y="4733925"/>
            <a:ext cx="648072" cy="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cto de flecha 8"/>
          <p:cNvCxnSpPr/>
          <p:nvPr/>
        </p:nvCxnSpPr>
        <p:spPr>
          <a:xfrm flipH="1">
            <a:off x="5868143" y="3933056"/>
            <a:ext cx="648072" cy="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ángulo 9"/>
          <p:cNvSpPr/>
          <p:nvPr/>
        </p:nvSpPr>
        <p:spPr>
          <a:xfrm>
            <a:off x="2627783" y="4598989"/>
            <a:ext cx="3168352" cy="26987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cxnSp>
        <p:nvCxnSpPr>
          <p:cNvPr id="11" name="Conector recto de flecha 10"/>
          <p:cNvCxnSpPr/>
          <p:nvPr/>
        </p:nvCxnSpPr>
        <p:spPr>
          <a:xfrm flipH="1">
            <a:off x="5982976" y="3212976"/>
            <a:ext cx="648072" cy="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uadroTexto 11"/>
          <p:cNvSpPr txBox="1"/>
          <p:nvPr/>
        </p:nvSpPr>
        <p:spPr>
          <a:xfrm>
            <a:off x="6526736" y="4530501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N° 17</a:t>
            </a:r>
          </a:p>
        </p:txBody>
      </p:sp>
      <p:sp>
        <p:nvSpPr>
          <p:cNvPr id="13" name="CuadroTexto 12"/>
          <p:cNvSpPr txBox="1"/>
          <p:nvPr/>
        </p:nvSpPr>
        <p:spPr>
          <a:xfrm>
            <a:off x="6804248" y="3398533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N° 11</a:t>
            </a:r>
          </a:p>
        </p:txBody>
      </p:sp>
      <p:sp>
        <p:nvSpPr>
          <p:cNvPr id="14" name="CuadroTexto 13"/>
          <p:cNvSpPr txBox="1"/>
          <p:nvPr/>
        </p:nvSpPr>
        <p:spPr>
          <a:xfrm>
            <a:off x="6631048" y="2976998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N° 9</a:t>
            </a:r>
          </a:p>
        </p:txBody>
      </p:sp>
      <p:sp>
        <p:nvSpPr>
          <p:cNvPr id="15" name="CuadroTexto 14"/>
          <p:cNvSpPr txBox="1"/>
          <p:nvPr/>
        </p:nvSpPr>
        <p:spPr>
          <a:xfrm>
            <a:off x="6526736" y="3763905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N° 13</a:t>
            </a:r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3BD0D-B9B7-4C8D-93D0-ACBF1A08C0F9}" type="slidenum">
              <a:rPr lang="es-ES" smtClean="0"/>
              <a:t>19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76288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/>
      <p:bldP spid="13" grpId="0"/>
      <p:bldP spid="14" grpId="0"/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s-SV" dirty="0" smtClean="0"/>
              <a:t>Caracterización de las Provincias del Norte Grande</a:t>
            </a:r>
            <a:endParaRPr lang="es-ES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3BD0D-B9B7-4C8D-93D0-ACBF1A08C0F9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04511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683568" y="2276872"/>
            <a:ext cx="7848872" cy="2448272"/>
          </a:xfrm>
        </p:spPr>
        <p:txBody>
          <a:bodyPr>
            <a:normAutofit/>
          </a:bodyPr>
          <a:lstStyle/>
          <a:p>
            <a:pPr lvl="0" algn="ctr"/>
            <a:r>
              <a:rPr lang="es-SV" dirty="0" smtClean="0"/>
              <a:t>Necesidad de Políticas Públicas para </a:t>
            </a:r>
            <a:r>
              <a:rPr lang="es-SV" smtClean="0"/>
              <a:t>la problemática </a:t>
            </a:r>
            <a:r>
              <a:rPr lang="es-SV" dirty="0" smtClean="0"/>
              <a:t>del Norte Grande</a:t>
            </a:r>
            <a:endParaRPr lang="es-ES" dirty="0"/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3BD0D-B9B7-4C8D-93D0-ACBF1A08C0F9}" type="slidenum">
              <a:rPr lang="es-ES" smtClean="0"/>
              <a:t>20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97881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368" y="620688"/>
            <a:ext cx="8452065" cy="5616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3BD0D-B9B7-4C8D-93D0-ACBF1A08C0F9}" type="slidenum">
              <a:rPr lang="es-ES" smtClean="0"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12831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Salario Promedio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3BD0D-B9B7-4C8D-93D0-ACBF1A08C0F9}" type="slidenum">
              <a:rPr lang="es-ES" smtClean="0"/>
              <a:t>4</a:t>
            </a:fld>
            <a:endParaRPr lang="es-E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124744"/>
            <a:ext cx="8218532" cy="5328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95900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769972"/>
            <a:ext cx="8784976" cy="54056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3BD0D-B9B7-4C8D-93D0-ACBF1A08C0F9}" type="slidenum">
              <a:rPr lang="es-ES" smtClean="0"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55372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es-AR" dirty="0" smtClean="0"/>
              <a:t>Deuda por Trabajador</a:t>
            </a:r>
            <a:endParaRPr lang="es-AR" dirty="0"/>
          </a:p>
        </p:txBody>
      </p:sp>
      <p:pic>
        <p:nvPicPr>
          <p:cNvPr id="16" name="Imagen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9712" y="1700808"/>
            <a:ext cx="2623747" cy="5002608"/>
          </a:xfrm>
          <a:prstGeom prst="rect">
            <a:avLst/>
          </a:prstGeom>
        </p:spPr>
      </p:pic>
      <p:sp>
        <p:nvSpPr>
          <p:cNvPr id="2" name="1 CuadroTexto"/>
          <p:cNvSpPr txBox="1"/>
          <p:nvPr/>
        </p:nvSpPr>
        <p:spPr>
          <a:xfrm>
            <a:off x="395536" y="1052736"/>
            <a:ext cx="72002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dirty="0" smtClean="0"/>
              <a:t>Deuda de Trabajadores como Porcentaje de sus Ingresos Anuales Promedio. 2017</a:t>
            </a:r>
            <a:endParaRPr lang="es-ES" sz="2000" dirty="0"/>
          </a:p>
        </p:txBody>
      </p:sp>
      <p:graphicFrame>
        <p:nvGraphicFramePr>
          <p:cNvPr id="13" name="Tab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8054084"/>
              </p:ext>
            </p:extLst>
          </p:nvPr>
        </p:nvGraphicFramePr>
        <p:xfrm>
          <a:off x="4603459" y="3084283"/>
          <a:ext cx="3731827" cy="12745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6672"/>
                <a:gridCol w="2505155"/>
              </a:tblGrid>
              <a:tr h="315473">
                <a:tc>
                  <a:txBody>
                    <a:bodyPr/>
                    <a:lstStyle/>
                    <a:p>
                      <a:pPr algn="l" fontAlgn="b"/>
                      <a:r>
                        <a:rPr lang="es-AR" sz="2000" b="1" u="none" strike="noStrike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Rojo</a:t>
                      </a:r>
                      <a:endParaRPr lang="es-AR" sz="2000" b="1" i="0" u="none" strike="noStrike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7144" marR="7144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AR" sz="2000" b="1" u="none" strike="noStrike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Mayor a 25%</a:t>
                      </a:r>
                      <a:endParaRPr lang="es-AR" sz="2000" b="1" i="0" u="none" strike="noStrike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7144" marR="7144" marT="9525" marB="0" anchor="b">
                    <a:noFill/>
                  </a:tcPr>
                </a:tc>
              </a:tr>
              <a:tr h="315473">
                <a:tc>
                  <a:txBody>
                    <a:bodyPr/>
                    <a:lstStyle/>
                    <a:p>
                      <a:pPr algn="l" fontAlgn="b"/>
                      <a:r>
                        <a:rPr lang="es-AR" sz="2000" b="1" u="none" strike="noStrike" dirty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Amarillo</a:t>
                      </a:r>
                      <a:endParaRPr lang="es-AR" sz="2000" b="1" i="0" u="none" strike="noStrike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7144" marR="7144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AR" sz="2000" b="1" u="none" strike="noStrike" dirty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Entre 15% y 25%</a:t>
                      </a:r>
                      <a:endParaRPr lang="es-AR" sz="2000" b="1" i="0" u="none" strike="noStrike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7144" marR="7144" marT="9525" marB="0" anchor="b">
                    <a:noFill/>
                  </a:tcPr>
                </a:tc>
              </a:tr>
              <a:tr h="328173">
                <a:tc>
                  <a:txBody>
                    <a:bodyPr/>
                    <a:lstStyle/>
                    <a:p>
                      <a:pPr algn="l" fontAlgn="b"/>
                      <a:r>
                        <a:rPr lang="es-AR" sz="2000" b="1" u="none" strike="noStrike" dirty="0">
                          <a:solidFill>
                            <a:srgbClr val="92D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Verde</a:t>
                      </a:r>
                      <a:endParaRPr lang="es-AR" sz="2000" b="1" i="0" u="none" strike="noStrike" dirty="0">
                        <a:solidFill>
                          <a:srgbClr val="92D05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7144" marR="7144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AR" sz="2000" b="1" u="none" strike="noStrike" dirty="0">
                          <a:solidFill>
                            <a:srgbClr val="92D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Entre 10% y 15 %</a:t>
                      </a:r>
                      <a:endParaRPr lang="es-AR" sz="2000" b="1" i="0" u="none" strike="noStrike" dirty="0">
                        <a:solidFill>
                          <a:srgbClr val="92D05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7144" marR="7144" marT="9525" marB="0" anchor="b">
                    <a:noFill/>
                  </a:tcPr>
                </a:tc>
              </a:tr>
              <a:tr h="315473">
                <a:tc>
                  <a:txBody>
                    <a:bodyPr/>
                    <a:lstStyle/>
                    <a:p>
                      <a:pPr algn="l" fontAlgn="b"/>
                      <a:r>
                        <a:rPr lang="es-AR" sz="2000" b="1" u="none" strike="noStrike" dirty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Azul</a:t>
                      </a:r>
                      <a:endParaRPr lang="es-AR" sz="2000" b="1" i="0" u="none" strike="noStrike" dirty="0"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7144" marR="7144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AR" sz="2000" b="1" u="none" strike="noStrike" dirty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Menor a un 10%</a:t>
                      </a:r>
                      <a:endParaRPr lang="es-AR" sz="2000" b="1" i="0" u="none" strike="noStrike" dirty="0"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7144" marR="7144" marT="9525" marB="0" anchor="b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471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dirty="0" smtClean="0"/>
              <a:t>Actividad Económica y la construcción</a:t>
            </a:r>
            <a:endParaRPr lang="es-ES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3BD0D-B9B7-4C8D-93D0-ACBF1A08C0F9}" type="slidenum">
              <a:rPr lang="es-ES" smtClean="0"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97881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048" y="260648"/>
            <a:ext cx="8568952" cy="6027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3876" y="2492895"/>
            <a:ext cx="2498204" cy="29500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3BD0D-B9B7-4C8D-93D0-ACBF1A08C0F9}" type="slidenum">
              <a:rPr lang="es-ES" smtClean="0"/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60506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3BD0D-B9B7-4C8D-93D0-ACBF1A08C0F9}" type="slidenum">
              <a:rPr lang="es-ES" smtClean="0"/>
              <a:t>9</a:t>
            </a:fld>
            <a:endParaRPr lang="es-E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131" y="260648"/>
            <a:ext cx="8794418" cy="6192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5 Conector recto de flecha"/>
          <p:cNvCxnSpPr/>
          <p:nvPr/>
        </p:nvCxnSpPr>
        <p:spPr>
          <a:xfrm>
            <a:off x="2771800" y="1772816"/>
            <a:ext cx="4464496" cy="1368152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6 CuadroTexto"/>
          <p:cNvSpPr txBox="1"/>
          <p:nvPr/>
        </p:nvSpPr>
        <p:spPr>
          <a:xfrm>
            <a:off x="4932040" y="1605570"/>
            <a:ext cx="1800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/>
              <a:t>Misiones</a:t>
            </a:r>
          </a:p>
          <a:p>
            <a:pPr algn="ctr"/>
            <a:r>
              <a:rPr lang="es-ES" b="1" dirty="0" smtClean="0"/>
              <a:t>-3242 empleos</a:t>
            </a:r>
          </a:p>
          <a:p>
            <a:pPr algn="ctr"/>
            <a:r>
              <a:rPr lang="es-ES" b="1" dirty="0" smtClean="0"/>
              <a:t>-26%</a:t>
            </a:r>
            <a:endParaRPr lang="es-ES" b="1" dirty="0"/>
          </a:p>
        </p:txBody>
      </p:sp>
      <p:sp>
        <p:nvSpPr>
          <p:cNvPr id="9" name="8 CuadroTexto"/>
          <p:cNvSpPr txBox="1"/>
          <p:nvPr/>
        </p:nvSpPr>
        <p:spPr>
          <a:xfrm>
            <a:off x="7190536" y="4797152"/>
            <a:ext cx="1800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/>
              <a:t>Formosa</a:t>
            </a:r>
          </a:p>
          <a:p>
            <a:pPr algn="ctr"/>
            <a:r>
              <a:rPr lang="es-ES" b="1" dirty="0" smtClean="0"/>
              <a:t>-1866 empleos</a:t>
            </a:r>
          </a:p>
          <a:p>
            <a:pPr algn="ctr"/>
            <a:r>
              <a:rPr lang="es-ES" b="1" dirty="0" smtClean="0"/>
              <a:t>-27%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212135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589</TotalTime>
  <Words>227</Words>
  <Application>Microsoft Office PowerPoint</Application>
  <PresentationFormat>Presentación en pantalla (4:3)</PresentationFormat>
  <Paragraphs>58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1" baseType="lpstr">
      <vt:lpstr>Tema de Office</vt:lpstr>
      <vt:lpstr>PERSPECTIVAS DEL SECTOR: Situación de la construcción en el país, y en la provincia en particular</vt:lpstr>
      <vt:lpstr>Caracterización de las Provincias del Norte Grande</vt:lpstr>
      <vt:lpstr>Presentación de PowerPoint</vt:lpstr>
      <vt:lpstr>Salario Promedio</vt:lpstr>
      <vt:lpstr>Presentación de PowerPoint</vt:lpstr>
      <vt:lpstr>Deuda por Trabajador</vt:lpstr>
      <vt:lpstr>Actividad Económica y la construcción</vt:lpstr>
      <vt:lpstr>Presentación de PowerPoint</vt:lpstr>
      <vt:lpstr>Presentación de PowerPoint</vt:lpstr>
      <vt:lpstr>Empleo Generado por las Principales Ramas de Actividad - Misiones</vt:lpstr>
      <vt:lpstr>Presentación de PowerPoint</vt:lpstr>
      <vt:lpstr>Licitaciones de Obras Públicas </vt:lpstr>
      <vt:lpstr>Presentación de PowerPoint</vt:lpstr>
      <vt:lpstr>Presentación de PowerPoint</vt:lpstr>
      <vt:lpstr>Pequeñas y Medianas Empresas de la Construcción</vt:lpstr>
      <vt:lpstr>Empresas Inscriptas en el Registro de Constructores de la Provincia de Misiones</vt:lpstr>
      <vt:lpstr>Proyecto de Presupuesto Nacional 2018 y 2019 (informe de avance)</vt:lpstr>
      <vt:lpstr>Participación de las Provincias en los Proyectos Infraestructura Nación – Presupuesto 2018</vt:lpstr>
      <vt:lpstr>Presentación de PowerPoint</vt:lpstr>
      <vt:lpstr>Necesidad de Políticas Públicas para la problemática del Norte Grande</vt:lpstr>
    </vt:vector>
  </TitlesOfParts>
  <Company>Anyway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PERSPECTIVAS DEL SECTOR: Situación de la construcción en el país, y en la provincia en particular</dc:title>
  <dc:creator>Usuario</dc:creator>
  <cp:lastModifiedBy>Usuario</cp:lastModifiedBy>
  <cp:revision>66</cp:revision>
  <cp:lastPrinted>2018-08-07T15:16:17Z</cp:lastPrinted>
  <dcterms:created xsi:type="dcterms:W3CDTF">2018-08-03T13:48:51Z</dcterms:created>
  <dcterms:modified xsi:type="dcterms:W3CDTF">2018-08-08T13:00:01Z</dcterms:modified>
</cp:coreProperties>
</file>